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34" r:id="rId4"/>
    <p:sldId id="259" r:id="rId5"/>
    <p:sldId id="396" r:id="rId6"/>
    <p:sldId id="397" r:id="rId7"/>
    <p:sldId id="260" r:id="rId8"/>
    <p:sldId id="371" r:id="rId9"/>
    <p:sldId id="393" r:id="rId10"/>
    <p:sldId id="268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9" r:id="rId20"/>
    <p:sldId id="330" r:id="rId21"/>
    <p:sldId id="300" r:id="rId22"/>
    <p:sldId id="398" r:id="rId23"/>
    <p:sldId id="364" r:id="rId24"/>
    <p:sldId id="281" r:id="rId25"/>
    <p:sldId id="377" r:id="rId26"/>
    <p:sldId id="301" r:id="rId27"/>
    <p:sldId id="302" r:id="rId28"/>
    <p:sldId id="335" r:id="rId29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9"/>
    <p:restoredTop sz="94719"/>
  </p:normalViewPr>
  <p:slideViewPr>
    <p:cSldViewPr>
      <p:cViewPr varScale="1">
        <p:scale>
          <a:sx n="196" d="100"/>
          <a:sy n="196" d="100"/>
        </p:scale>
        <p:origin x="60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539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habr.com/ru/companies/otus/articles/339904/" TargetMode="Externa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airflow.apache.org/docs/apache-airflow/stable/_api/airflow/operators/empty/index.html" TargetMode="External"/><Relationship Id="rId13" Type="http://schemas.openxmlformats.org/officeDocument/2006/relationships/hyperlink" Target="https://airflow.apache.org/docs/apache-airflow/stable/_api/airflow/operators/subdag/index.html" TargetMode="External"/><Relationship Id="rId3" Type="http://schemas.openxmlformats.org/officeDocument/2006/relationships/hyperlink" Target="https://airflow.apache.org/docs/apache-airflow/stable/_api/airflow/operators/index.html" TargetMode="External"/><Relationship Id="rId7" Type="http://schemas.openxmlformats.org/officeDocument/2006/relationships/hyperlink" Target="https://airflow.apache.org/docs/apache-airflow/stable/_api/airflow/operators/email/index.html" TargetMode="External"/><Relationship Id="rId12" Type="http://schemas.openxmlformats.org/officeDocument/2006/relationships/hyperlink" Target="https://airflow.apache.org/docs/apache-airflow/stable/_api/airflow/operators/smooth/index.html" TargetMode="External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irflow.apache.org/docs/apache-airflow/stable/_api/airflow/operators/datetime/index.html" TargetMode="External"/><Relationship Id="rId11" Type="http://schemas.openxmlformats.org/officeDocument/2006/relationships/hyperlink" Target="https://airflow.apache.org/docs/apache-airflow/stable/_api/airflow/operators/python/index.html" TargetMode="External"/><Relationship Id="rId5" Type="http://schemas.openxmlformats.org/officeDocument/2006/relationships/hyperlink" Target="https://airflow.apache.org/docs/apache-airflow/stable/_api/airflow/operators/branch/index.html" TargetMode="External"/><Relationship Id="rId15" Type="http://schemas.openxmlformats.org/officeDocument/2006/relationships/hyperlink" Target="https://airflow.apache.org/docs/apache-airflow/stable/_api/airflow/operators/weekday/index.html" TargetMode="External"/><Relationship Id="rId10" Type="http://schemas.openxmlformats.org/officeDocument/2006/relationships/hyperlink" Target="https://airflow.apache.org/docs/apache-airflow/stable/_api/airflow/operators/latest_only/index.html" TargetMode="External"/><Relationship Id="rId4" Type="http://schemas.openxmlformats.org/officeDocument/2006/relationships/hyperlink" Target="https://airflow.apache.org/docs/apache-airflow/stable/_api/airflow/operators/bash/index.html" TargetMode="External"/><Relationship Id="rId9" Type="http://schemas.openxmlformats.org/officeDocument/2006/relationships/hyperlink" Target="https://airflow.apache.org/docs/apache-airflow/stable/_api/airflow/operators/generic_transfer/index.html" TargetMode="External"/><Relationship Id="rId14" Type="http://schemas.openxmlformats.org/officeDocument/2006/relationships/hyperlink" Target="https://airflow.apache.org/docs/apache-airflow/stable/_api/airflow/operators/trigger_dagrun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low.apache.org/docs/apache-airflow/stable/start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bitnami/containers/main/bitnami/airflow/docker-compose.y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hub.docker.com/r/bitnami/airflow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low.apache.org/docs/apache-airflow/stable/star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yandex.cloud/ru/docs/managed-airflow/" TargetMode="External"/><Relationship Id="rId5" Type="http://schemas.openxmlformats.org/officeDocument/2006/relationships/hyperlink" Target="https://habr.com/ru/articles/811807/" TargetMode="External"/><Relationship Id="rId4" Type="http://schemas.openxmlformats.org/officeDocument/2006/relationships/hyperlink" Target="https://habr.com/ru/companies/alfa/articles/676926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 err="1">
                <a:solidFill>
                  <a:srgbClr val="FFFFFF"/>
                </a:solidFill>
              </a:rPr>
              <a:t>AirFlow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1569211"/>
            <a:ext cx="665353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5400" spc="-95" dirty="0">
                <a:solidFill>
                  <a:srgbClr val="FFFFFF"/>
                </a:solidFill>
              </a:rPr>
              <a:t>Оркестрация задач</a:t>
            </a:r>
            <a:endParaRPr sz="5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908205-FAE2-0442-B0F5-9E247F12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Оркестрация - </a:t>
            </a:r>
            <a:r>
              <a:rPr lang="en-US" dirty="0" err="1"/>
              <a:t>cron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11290A8-282F-D141-B22E-931E9235E439}"/>
              </a:ext>
            </a:extLst>
          </p:cNvPr>
          <p:cNvSpPr txBox="1"/>
          <p:nvPr/>
        </p:nvSpPr>
        <p:spPr>
          <a:xfrm>
            <a:off x="469746" y="1072806"/>
            <a:ext cx="8445654" cy="399737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295"/>
              </a:spcBef>
            </a:pPr>
            <a:r>
              <a:rPr sz="1400" b="1" dirty="0">
                <a:solidFill>
                  <a:schemeClr val="tx1"/>
                </a:solidFill>
                <a:latin typeface="+mn-lt"/>
                <a:cs typeface="Calibri"/>
              </a:rPr>
              <a:t>cron</a:t>
            </a:r>
            <a:r>
              <a:rPr sz="1400" b="1" spc="180" dirty="0">
                <a:solidFill>
                  <a:schemeClr val="tx1"/>
                </a:solidFill>
                <a:latin typeface="+mn-lt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Calibri"/>
              </a:rPr>
              <a:t>—</a:t>
            </a:r>
            <a:r>
              <a:rPr sz="1400" spc="155" dirty="0">
                <a:solidFill>
                  <a:schemeClr val="tx1"/>
                </a:solidFill>
                <a:latin typeface="+mn-lt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классический</a:t>
            </a:r>
            <a:r>
              <a:rPr sz="1400" spc="10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 err="1">
                <a:solidFill>
                  <a:schemeClr val="tx1"/>
                </a:solidFill>
                <a:latin typeface="+mn-lt"/>
                <a:cs typeface="Trebuchet MS"/>
              </a:rPr>
              <a:t>демон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+mn-lt"/>
                <a:cs typeface="Trebuchet MS"/>
              </a:rPr>
              <a:t>UNIX,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использующийся</a:t>
            </a:r>
            <a:r>
              <a:rPr sz="1400" spc="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25" dirty="0">
                <a:solidFill>
                  <a:schemeClr val="tx1"/>
                </a:solidFill>
                <a:latin typeface="+mn-lt"/>
                <a:cs typeface="Trebuchet MS"/>
              </a:rPr>
              <a:t>для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периодического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выполнения</a:t>
            </a:r>
            <a:r>
              <a:rPr sz="1400" spc="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заданий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определённое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время.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endParaRPr lang="en-US" sz="1400" spc="8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 marR="5080">
              <a:lnSpc>
                <a:spcPct val="91800"/>
              </a:lnSpc>
              <a:spcBef>
                <a:spcPts val="295"/>
              </a:spcBef>
            </a:pPr>
            <a:r>
              <a:rPr sz="1400" dirty="0" err="1">
                <a:solidFill>
                  <a:schemeClr val="tx1"/>
                </a:solidFill>
                <a:latin typeface="+mn-lt"/>
                <a:cs typeface="Trebuchet MS"/>
              </a:rPr>
              <a:t>Регулярные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действия</a:t>
            </a:r>
            <a:r>
              <a:rPr sz="1400" spc="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45" dirty="0">
                <a:solidFill>
                  <a:schemeClr val="tx1"/>
                </a:solidFill>
                <a:latin typeface="+mn-lt"/>
                <a:cs typeface="Trebuchet MS"/>
              </a:rPr>
              <a:t>описываются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инструкциями,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помещенными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файлы</a:t>
            </a:r>
            <a:r>
              <a:rPr sz="1400" spc="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crontab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и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80" dirty="0">
                <a:solidFill>
                  <a:schemeClr val="tx1"/>
                </a:solidFill>
                <a:latin typeface="+mn-lt"/>
                <a:cs typeface="Trebuchet MS"/>
              </a:rPr>
              <a:t>в</a:t>
            </a:r>
            <a:r>
              <a:rPr sz="14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специальные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каталоги.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860"/>
              </a:lnSpc>
              <a:spcBef>
                <a:spcPts val="149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Автоматизация рутинных задач</a:t>
            </a:r>
          </a:p>
          <a:p>
            <a:pPr marL="298450" indent="-285750">
              <a:lnSpc>
                <a:spcPts val="186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lang="ru-RU" sz="1400" spc="-10" dirty="0">
                <a:solidFill>
                  <a:schemeClr val="tx1"/>
                </a:solidFill>
                <a:latin typeface="+mn-lt"/>
              </a:rPr>
              <a:t>П</a:t>
            </a:r>
            <a:r>
              <a:rPr sz="1400" spc="-10" dirty="0" err="1">
                <a:solidFill>
                  <a:schemeClr val="tx1"/>
                </a:solidFill>
                <a:latin typeface="+mn-lt"/>
              </a:rPr>
              <a:t>ериодический</a:t>
            </a:r>
            <a:r>
              <a:rPr sz="1400" spc="-10" dirty="0">
                <a:solidFill>
                  <a:schemeClr val="tx1"/>
                </a:solidFill>
                <a:latin typeface="+mn-lt"/>
              </a:rPr>
              <a:t> запуск процессов без участия человека</a:t>
            </a:r>
          </a:p>
          <a:p>
            <a:pPr marL="12700">
              <a:lnSpc>
                <a:spcPts val="1860"/>
              </a:lnSpc>
              <a:spcBef>
                <a:spcPts val="1460"/>
              </a:spcBef>
            </a:pPr>
            <a:r>
              <a:rPr sz="1400" b="1" u="sng" spc="-10" dirty="0">
                <a:solidFill>
                  <a:schemeClr val="tx1"/>
                </a:solidFill>
                <a:uFill>
                  <a:solidFill>
                    <a:srgbClr val="3F3F3F"/>
                  </a:solidFill>
                </a:uFill>
                <a:latin typeface="+mn-lt"/>
                <a:cs typeface="Trebuchet MS"/>
              </a:rPr>
              <a:t>Плюсы: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Просто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05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u="sng" spc="-10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+mn-lt"/>
                <a:cs typeface="Trebuchet MS"/>
              </a:rPr>
              <a:t>https://crontab.guru/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81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Есть</a:t>
            </a:r>
            <a:r>
              <a:rPr sz="1400" spc="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по</a:t>
            </a:r>
            <a:r>
              <a:rPr sz="14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умолчанию</a:t>
            </a:r>
            <a:r>
              <a:rPr sz="1400" spc="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400" spc="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50" dirty="0">
                <a:solidFill>
                  <a:schemeClr val="tx1"/>
                </a:solidFill>
                <a:latin typeface="+mn-lt"/>
                <a:cs typeface="Trebuchet MS"/>
              </a:rPr>
              <a:t>вашем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dirty="0">
                <a:solidFill>
                  <a:schemeClr val="tx1"/>
                </a:solidFill>
                <a:latin typeface="+mn-lt"/>
                <a:cs typeface="Trebuchet MS"/>
              </a:rPr>
              <a:t>Mac/Linux</a:t>
            </a:r>
            <a:r>
              <a:rPr sz="1400" spc="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+mn-lt"/>
                <a:cs typeface="Trebuchet MS"/>
              </a:rPr>
              <a:t>сервере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>
              <a:lnSpc>
                <a:spcPts val="1810"/>
              </a:lnSpc>
              <a:spcBef>
                <a:spcPts val="1585"/>
              </a:spcBef>
            </a:pPr>
            <a:r>
              <a:rPr sz="1400" b="1" u="sng" spc="-10" dirty="0">
                <a:solidFill>
                  <a:schemeClr val="tx1"/>
                </a:solidFill>
                <a:uFill>
                  <a:solidFill>
                    <a:srgbClr val="3F3F3F"/>
                  </a:solidFill>
                </a:uFill>
                <a:latin typeface="+mn-lt"/>
                <a:cs typeface="Trebuchet MS"/>
              </a:rPr>
              <a:t>Минусы:</a:t>
            </a:r>
            <a:endParaRPr sz="14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Слишком просто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Нет ui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Нет нормального логирования</a:t>
            </a:r>
          </a:p>
          <a:p>
            <a:pPr marL="298450" indent="-285750">
              <a:lnSpc>
                <a:spcPts val="175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297180" algn="l"/>
              </a:tabLst>
            </a:pPr>
            <a:r>
              <a:rPr sz="1400" spc="-10" dirty="0">
                <a:solidFill>
                  <a:schemeClr val="tx1"/>
                </a:solidFill>
                <a:latin typeface="+mn-lt"/>
              </a:rPr>
              <a:t>Нельзя создавать связи между задачами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BFDB6AEB-A9DA-0947-8125-E0AF765C2C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2647949"/>
            <a:ext cx="4038600" cy="23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4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908205-FAE2-0442-B0F5-9E247F12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Оркестрация в 202</a:t>
            </a:r>
            <a:r>
              <a:rPr lang="en-US" dirty="0"/>
              <a:t>4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0BFE1280-35C5-4347-ABED-FF485379D09A}"/>
              </a:ext>
            </a:extLst>
          </p:cNvPr>
          <p:cNvPicPr/>
          <p:nvPr/>
        </p:nvPicPr>
        <p:blipFill rotWithShape="1">
          <a:blip r:embed="rId2" cstate="print"/>
          <a:srcRect l="21774" t="32064" r="22580" b="31846"/>
          <a:stretch/>
        </p:blipFill>
        <p:spPr>
          <a:xfrm>
            <a:off x="3271303" y="1310536"/>
            <a:ext cx="1752601" cy="609601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D83E3E69-F0C4-1349-964E-6541A9249A1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246532"/>
            <a:ext cx="1589608" cy="799496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87E55581-F413-7746-947D-A62D513B079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600" y="1191878"/>
            <a:ext cx="2133600" cy="799496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878E393D-72C9-494B-89DB-7390A0452EF9}"/>
              </a:ext>
            </a:extLst>
          </p:cNvPr>
          <p:cNvSpPr txBox="1"/>
          <p:nvPr/>
        </p:nvSpPr>
        <p:spPr>
          <a:xfrm>
            <a:off x="708498" y="2287499"/>
            <a:ext cx="5476672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Почему</a:t>
            </a:r>
            <a:r>
              <a:rPr sz="1600" b="1" spc="9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это</a:t>
            </a:r>
            <a:r>
              <a:rPr sz="1600" b="1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spc="-10" dirty="0" err="1">
                <a:solidFill>
                  <a:schemeClr val="tx1"/>
                </a:solidFill>
                <a:latin typeface="+mn-lt"/>
                <a:cs typeface="Trebuchet MS"/>
              </a:rPr>
              <a:t>удобно</a:t>
            </a:r>
            <a:r>
              <a:rPr sz="1600" b="1" spc="-10" dirty="0">
                <a:solidFill>
                  <a:schemeClr val="tx1"/>
                </a:solidFill>
                <a:latin typeface="+mn-lt"/>
                <a:cs typeface="Trebuchet MS"/>
              </a:rPr>
              <a:t>?</a:t>
            </a:r>
            <a:endParaRPr lang="ru-RU" sz="1600" b="1" spc="-1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>
              <a:lnSpc>
                <a:spcPts val="1910"/>
              </a:lnSpc>
              <a:spcBef>
                <a:spcPts val="100"/>
              </a:spcBef>
            </a:pPr>
            <a:endParaRPr sz="1600" b="1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Управление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6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GUI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spcBef>
                <a:spcPts val="9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1</a:t>
            </a:r>
            <a:r>
              <a:rPr sz="1600" spc="-1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веб-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портал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для</a:t>
            </a:r>
            <a:r>
              <a:rPr sz="1600" spc="-1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всех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процессов,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всех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серверов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Можно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делать связи между 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(и даже</a:t>
            </a:r>
            <a:r>
              <a:rPr sz="16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очень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сложные)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50" dirty="0">
                <a:solidFill>
                  <a:schemeClr val="tx1"/>
                </a:solidFill>
                <a:latin typeface="+mn-lt"/>
                <a:cs typeface="Trebuchet MS"/>
              </a:rPr>
              <a:t>Любая</a:t>
            </a:r>
            <a:r>
              <a:rPr sz="1600" spc="-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логика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Интеграция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Slack,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Telegram</a:t>
            </a:r>
            <a:r>
              <a:rPr sz="1600" spc="4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и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14" dirty="0">
                <a:solidFill>
                  <a:schemeClr val="tx1"/>
                </a:solidFill>
                <a:latin typeface="+mn-lt"/>
                <a:cs typeface="Trebuchet MS"/>
              </a:rPr>
              <a:t>т.д.,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которую</a:t>
            </a:r>
            <a:r>
              <a:rPr sz="1600" spc="-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уже</a:t>
            </a: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кто-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то</a:t>
            </a:r>
            <a:r>
              <a:rPr sz="1600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сделал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Alerts</a:t>
            </a:r>
            <a:r>
              <a:rPr sz="1600" spc="-10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35" dirty="0">
                <a:solidFill>
                  <a:schemeClr val="tx1"/>
                </a:solidFill>
                <a:latin typeface="+mn-lt"/>
                <a:cs typeface="Trebuchet MS"/>
              </a:rPr>
              <a:t>&amp;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95" dirty="0">
                <a:solidFill>
                  <a:schemeClr val="tx1"/>
                </a:solidFill>
                <a:latin typeface="+mn-lt"/>
                <a:cs typeface="Trebuchet MS"/>
              </a:rPr>
              <a:t>SLAs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351655-DE85-9645-A359-DCEECBFA7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495550"/>
            <a:ext cx="2459552" cy="89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vo Data Strengthens Data Integration Offering with Google Cloud Ready -  BigQuery Designation">
            <a:extLst>
              <a:ext uri="{FF2B5EF4-FFF2-40B4-BE49-F238E27FC236}">
                <a16:creationId xmlns:a16="http://schemas.microsoft.com/office/drawing/2014/main" id="{476CA7E3-B425-E44E-8C16-852B0AFB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688906"/>
            <a:ext cx="2209800" cy="7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38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6DE-5902-FC47-9D31-E5815DA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Luigi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1AAA4CC9-6F00-CD4F-A4CD-ED41762124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310536"/>
            <a:ext cx="1470045" cy="443601"/>
          </a:xfrm>
          <a:prstGeom prst="rect">
            <a:avLst/>
          </a:prstGeom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8B94CA4F-CC09-3A42-A579-08EDCB70747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3285" y="666750"/>
            <a:ext cx="5226122" cy="2958661"/>
          </a:xfrm>
          <a:prstGeom prst="rect">
            <a:avLst/>
          </a:prstGeom>
        </p:spPr>
      </p:pic>
      <p:pic>
        <p:nvPicPr>
          <p:cNvPr id="6" name="object 7">
            <a:extLst>
              <a:ext uri="{FF2B5EF4-FFF2-40B4-BE49-F238E27FC236}">
                <a16:creationId xmlns:a16="http://schemas.microsoft.com/office/drawing/2014/main" id="{800CCA8C-E792-264C-BA65-F42F5F2C48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184" y="2343149"/>
            <a:ext cx="2971800" cy="2315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26FB9A-A9D2-024A-A73B-2AC2EB68CC5C}"/>
              </a:ext>
            </a:extLst>
          </p:cNvPr>
          <p:cNvSpPr txBox="1"/>
          <p:nvPr/>
        </p:nvSpPr>
        <p:spPr>
          <a:xfrm>
            <a:off x="3543285" y="4520261"/>
            <a:ext cx="37917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https://habr.com/ru/companies/otus/articles/339904/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863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C8C8-EBC9-7946-AA1F-6F3E2E6C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OOZIE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48E126F-70DD-2D45-95DF-6C48FB70BD4E}"/>
              </a:ext>
            </a:extLst>
          </p:cNvPr>
          <p:cNvSpPr txBox="1"/>
          <p:nvPr/>
        </p:nvSpPr>
        <p:spPr>
          <a:xfrm>
            <a:off x="500803" y="1543480"/>
            <a:ext cx="6235065" cy="19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1910"/>
              </a:lnSpc>
              <a:spcBef>
                <a:spcPts val="100"/>
              </a:spcBef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Работает</a:t>
            </a:r>
            <a:r>
              <a:rPr sz="1600" spc="1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600" spc="114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Hadoop-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кластере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Выполняет</a:t>
            </a:r>
            <a:r>
              <a:rPr sz="1600" spc="4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35" dirty="0">
                <a:solidFill>
                  <a:schemeClr val="tx1"/>
                </a:solidFill>
                <a:latin typeface="+mn-lt"/>
                <a:cs typeface="Trebuchet MS"/>
              </a:rPr>
              <a:t>Spark/Hive/Pig/shell-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910"/>
              </a:lnSpc>
              <a:spcBef>
                <a:spcPts val="95"/>
              </a:spcBef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r>
              <a:rPr sz="1600" spc="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описываются</a:t>
            </a:r>
            <a:r>
              <a:rPr sz="1600" spc="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на</a:t>
            </a:r>
            <a:r>
              <a:rPr sz="16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105" dirty="0">
                <a:solidFill>
                  <a:schemeClr val="tx1"/>
                </a:solidFill>
                <a:latin typeface="+mn-lt"/>
                <a:cs typeface="Trebuchet MS"/>
              </a:rPr>
              <a:t>XML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lnSpc>
                <a:spcPts val="1895"/>
              </a:lnSpc>
              <a:buClr>
                <a:srgbClr val="000000"/>
              </a:buClr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Основные</a:t>
            </a:r>
            <a:r>
              <a:rPr sz="1600" spc="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55" dirty="0">
                <a:solidFill>
                  <a:schemeClr val="tx1"/>
                </a:solidFill>
                <a:latin typeface="+mn-lt"/>
                <a:cs typeface="Trebuchet MS"/>
              </a:rPr>
              <a:t>типы</a:t>
            </a: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объектов: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895"/>
              </a:lnSpc>
              <a:buChar char="-"/>
              <a:tabLst>
                <a:tab pos="1031875" algn="l"/>
              </a:tabLst>
            </a:pP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Workflow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граф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7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3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895"/>
              </a:lnSpc>
              <a:buChar char="-"/>
              <a:tabLst>
                <a:tab pos="1031875" algn="l"/>
              </a:tabLst>
            </a:pPr>
            <a:r>
              <a:rPr sz="1600" spc="-20" dirty="0">
                <a:solidFill>
                  <a:schemeClr val="tx1"/>
                </a:solidFill>
                <a:latin typeface="+mn-lt"/>
                <a:cs typeface="Trebuchet MS"/>
              </a:rPr>
              <a:t>Coordinator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граф</a:t>
            </a:r>
            <a:r>
              <a:rPr sz="1600" spc="-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с</a:t>
            </a:r>
            <a:r>
              <a:rPr sz="1600" spc="-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45" dirty="0">
                <a:solidFill>
                  <a:schemeClr val="tx1"/>
                </a:solidFill>
                <a:latin typeface="+mn-lt"/>
                <a:cs typeface="Trebuchet MS"/>
              </a:rPr>
              <a:t>задачами</a:t>
            </a:r>
            <a:r>
              <a:rPr sz="1600" spc="-6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65" dirty="0">
                <a:solidFill>
                  <a:schemeClr val="tx1"/>
                </a:solidFill>
                <a:latin typeface="+mn-lt"/>
                <a:cs typeface="Trebuchet MS"/>
              </a:rPr>
              <a:t>+</a:t>
            </a:r>
            <a:r>
              <a:rPr sz="1600" spc="-5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br>
              <a:rPr lang="en-US" sz="1600" spc="-55" dirty="0">
                <a:solidFill>
                  <a:schemeClr val="tx1"/>
                </a:solidFill>
                <a:latin typeface="+mn-lt"/>
                <a:cs typeface="Trebuchet MS"/>
              </a:rPr>
            </a:b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schedule(расписание)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492125" lvl="1" indent="-104775">
              <a:lnSpc>
                <a:spcPts val="1910"/>
              </a:lnSpc>
              <a:buChar char="-"/>
              <a:tabLst>
                <a:tab pos="1031875" algn="l"/>
              </a:tabLst>
            </a:pP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Bundle</a:t>
            </a:r>
            <a:r>
              <a:rPr sz="1600" spc="-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Trebuchet MS"/>
              </a:rPr>
              <a:t>=</a:t>
            </a:r>
            <a:r>
              <a:rPr sz="1600" spc="-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Trebuchet MS"/>
              </a:rPr>
              <a:t>Workflows+Coordinators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11B72849-FF50-6E49-AB02-3D363DF2810A}"/>
              </a:ext>
            </a:extLst>
          </p:cNvPr>
          <p:cNvPicPr/>
          <p:nvPr/>
        </p:nvPicPr>
        <p:blipFill rotWithShape="1">
          <a:blip r:embed="rId2" cstate="print"/>
          <a:srcRect b="17433"/>
          <a:stretch/>
        </p:blipFill>
        <p:spPr>
          <a:xfrm>
            <a:off x="4953000" y="1089765"/>
            <a:ext cx="3963758" cy="2743200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D730D222-7D6C-E043-A6BD-FF1F0ED081B3}"/>
              </a:ext>
            </a:extLst>
          </p:cNvPr>
          <p:cNvSpPr txBox="1"/>
          <p:nvPr/>
        </p:nvSpPr>
        <p:spPr>
          <a:xfrm>
            <a:off x="500550" y="3910653"/>
            <a:ext cx="658622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chemeClr val="tx1"/>
                </a:solidFill>
                <a:latin typeface="+mn-lt"/>
                <a:cs typeface="Trebuchet MS"/>
              </a:rPr>
              <a:t>Пример</a:t>
            </a:r>
            <a:r>
              <a:rPr sz="1600" b="1" spc="-3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команды</a:t>
            </a:r>
            <a:r>
              <a:rPr sz="1600" b="1" spc="-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dirty="0">
                <a:solidFill>
                  <a:schemeClr val="tx1"/>
                </a:solidFill>
                <a:latin typeface="+mn-lt"/>
                <a:cs typeface="Trebuchet MS"/>
              </a:rPr>
              <a:t>из</a:t>
            </a:r>
            <a:r>
              <a:rPr sz="1600" b="1" spc="-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600" b="1" spc="-20" dirty="0">
                <a:solidFill>
                  <a:schemeClr val="tx1"/>
                </a:solidFill>
                <a:latin typeface="+mn-lt"/>
                <a:cs typeface="Trebuchet MS"/>
              </a:rPr>
              <a:t>CLI:</a:t>
            </a:r>
            <a:endParaRPr sz="16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0"/>
              </a:spcBef>
            </a:pP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oozie</a:t>
            </a:r>
            <a:r>
              <a:rPr sz="1600" spc="10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job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oozie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http://localhost:11000/oozie</a:t>
            </a:r>
            <a:r>
              <a:rPr sz="1600" spc="1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config</a:t>
            </a:r>
            <a:r>
              <a:rPr sz="1600" spc="10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examples/apps/map- </a:t>
            </a:r>
            <a:r>
              <a:rPr sz="1600" dirty="0">
                <a:solidFill>
                  <a:schemeClr val="tx1"/>
                </a:solidFill>
                <a:latin typeface="+mn-lt"/>
                <a:cs typeface="Arial"/>
              </a:rPr>
              <a:t>reduce/job.properties</a:t>
            </a:r>
            <a:r>
              <a:rPr sz="1600" spc="-105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+mn-lt"/>
                <a:cs typeface="Arial"/>
              </a:rPr>
              <a:t>-</a:t>
            </a:r>
            <a:r>
              <a:rPr sz="1600" spc="-25" dirty="0">
                <a:solidFill>
                  <a:schemeClr val="tx1"/>
                </a:solidFill>
                <a:latin typeface="+mn-lt"/>
                <a:cs typeface="Arial"/>
              </a:rPr>
              <a:t>run</a:t>
            </a:r>
            <a:endParaRPr sz="1600" dirty="0">
              <a:solidFill>
                <a:schemeClr val="tx1"/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49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9E7A877B-F9C8-F044-82B3-8C074E6AEE6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0" y="3714750"/>
            <a:ext cx="5640845" cy="1309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F9D441-61AD-7B40-BB15-83D1CCF46AB3}"/>
              </a:ext>
            </a:extLst>
          </p:cNvPr>
          <p:cNvSpPr txBox="1"/>
          <p:nvPr/>
        </p:nvSpPr>
        <p:spPr>
          <a:xfrm>
            <a:off x="499353" y="1276350"/>
            <a:ext cx="84160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+mn-lt"/>
              </a:rPr>
              <a:t>Основные понятия: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Workflow – </a:t>
            </a:r>
            <a:r>
              <a:rPr lang="ru-RU" sz="1600" dirty="0">
                <a:latin typeface="+mn-lt"/>
              </a:rPr>
              <a:t>последовательность шагов для выполнения </a:t>
            </a:r>
            <a:r>
              <a:rPr lang="en-US" sz="1600" dirty="0">
                <a:latin typeface="+mn-lt"/>
              </a:rPr>
              <a:t>Data Engineering </a:t>
            </a:r>
            <a:r>
              <a:rPr lang="ru-RU" sz="1600" dirty="0">
                <a:latin typeface="+mn-lt"/>
              </a:rPr>
              <a:t>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Task – 1 </a:t>
            </a:r>
            <a:r>
              <a:rPr lang="ru-RU" sz="1600" dirty="0">
                <a:latin typeface="+mn-lt"/>
              </a:rPr>
              <a:t>задача (скачать файл/загрузить </a:t>
            </a:r>
            <a:r>
              <a:rPr lang="en-US" sz="1600" dirty="0">
                <a:latin typeface="+mn-lt"/>
              </a:rPr>
              <a:t>csv </a:t>
            </a:r>
            <a:r>
              <a:rPr lang="ru-RU" sz="1600" dirty="0">
                <a:latin typeface="+mn-lt"/>
              </a:rPr>
              <a:t>на </a:t>
            </a:r>
            <a:r>
              <a:rPr lang="en-US" sz="1600" dirty="0">
                <a:latin typeface="+mn-lt"/>
              </a:rPr>
              <a:t>s3- </a:t>
            </a:r>
            <a:r>
              <a:rPr lang="ru-RU" sz="1600" dirty="0">
                <a:latin typeface="+mn-lt"/>
              </a:rPr>
              <a:t>хранилище/послать </a:t>
            </a:r>
            <a:r>
              <a:rPr lang="en-US" sz="1600" dirty="0" err="1">
                <a:latin typeface="+mn-lt"/>
              </a:rPr>
              <a:t>sql</a:t>
            </a:r>
            <a:r>
              <a:rPr lang="en-US" sz="1600" dirty="0">
                <a:latin typeface="+mn-lt"/>
              </a:rPr>
              <a:t> </a:t>
            </a:r>
            <a:r>
              <a:rPr lang="ru-RU" sz="1600" dirty="0">
                <a:latin typeface="+mn-lt"/>
              </a:rPr>
              <a:t>и забрать результат)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Operator – </a:t>
            </a:r>
            <a:r>
              <a:rPr lang="ru-RU" sz="1600" dirty="0">
                <a:latin typeface="+mn-lt"/>
              </a:rPr>
              <a:t>тип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Task instance – </a:t>
            </a:r>
            <a:r>
              <a:rPr lang="ru-RU" sz="1600" dirty="0">
                <a:latin typeface="+mn-lt"/>
              </a:rPr>
              <a:t>конкретный запуск задачи (в определенный</a:t>
            </a:r>
            <a:r>
              <a:rPr lang="en-US" sz="1600" dirty="0">
                <a:latin typeface="+mn-lt"/>
              </a:rPr>
              <a:t> </a:t>
            </a:r>
            <a:r>
              <a:rPr lang="ru-RU" sz="1600" dirty="0">
                <a:latin typeface="+mn-lt"/>
              </a:rPr>
              <a:t>период)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DAG: Directed Acyclic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DAG run – </a:t>
            </a:r>
            <a:r>
              <a:rPr lang="ru-RU" sz="1600" dirty="0">
                <a:latin typeface="+mn-lt"/>
              </a:rPr>
              <a:t>конкретный запуск </a:t>
            </a:r>
            <a:r>
              <a:rPr lang="en-US" sz="1600" dirty="0">
                <a:latin typeface="+mn-lt"/>
              </a:rPr>
              <a:t>DAG</a:t>
            </a:r>
          </a:p>
        </p:txBody>
      </p:sp>
    </p:spTree>
    <p:extLst>
      <p:ext uri="{BB962C8B-B14F-4D97-AF65-F5344CB8AC3E}">
        <p14:creationId xmlns:p14="http://schemas.microsoft.com/office/powerpoint/2010/main" val="262282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D8C0F-84EC-6E4C-863D-02F44B40C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" y="1200150"/>
            <a:ext cx="9144000" cy="34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42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38724-9466-764B-A692-65C3D0B294BC}"/>
              </a:ext>
            </a:extLst>
          </p:cNvPr>
          <p:cNvSpPr txBox="1"/>
          <p:nvPr/>
        </p:nvSpPr>
        <p:spPr>
          <a:xfrm>
            <a:off x="2743200" y="48091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DAGs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CC5FA60-A708-8848-BDED-14DB7F189C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1033770"/>
            <a:ext cx="7020911" cy="40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13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38724-9466-764B-A692-65C3D0B294BC}"/>
              </a:ext>
            </a:extLst>
          </p:cNvPr>
          <p:cNvSpPr txBox="1"/>
          <p:nvPr/>
        </p:nvSpPr>
        <p:spPr>
          <a:xfrm>
            <a:off x="2743200" y="48091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DAGs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32A4804-1735-324A-9B00-925C8713E572}"/>
              </a:ext>
            </a:extLst>
          </p:cNvPr>
          <p:cNvSpPr txBox="1"/>
          <p:nvPr/>
        </p:nvSpPr>
        <p:spPr>
          <a:xfrm>
            <a:off x="383540" y="1084163"/>
            <a:ext cx="3731259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50" dirty="0">
                <a:solidFill>
                  <a:schemeClr val="tx1"/>
                </a:solidFill>
                <a:latin typeface="+mn-lt"/>
                <a:cs typeface="Trebuchet MS"/>
              </a:rPr>
              <a:t>Способы</a:t>
            </a:r>
            <a:r>
              <a:rPr sz="1200" spc="3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запуска</a:t>
            </a:r>
            <a:r>
              <a:rPr sz="1200" spc="5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+mn-lt"/>
                <a:cs typeface="Trebuchet MS"/>
              </a:rPr>
              <a:t>DAGs: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spc="80" dirty="0" err="1">
                <a:solidFill>
                  <a:schemeClr val="tx1"/>
                </a:solidFill>
                <a:latin typeface="+mn-lt"/>
                <a:cs typeface="Trebuchet MS"/>
              </a:rPr>
              <a:t>По</a:t>
            </a:r>
            <a:r>
              <a:rPr sz="1200" spc="-2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dirty="0" err="1">
                <a:solidFill>
                  <a:schemeClr val="tx1"/>
                </a:solidFill>
                <a:latin typeface="+mn-lt"/>
                <a:cs typeface="Trebuchet MS"/>
              </a:rPr>
              <a:t>расписанию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spcBef>
                <a:spcPts val="95"/>
              </a:spcBef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200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-25" dirty="0">
                <a:solidFill>
                  <a:schemeClr val="tx1"/>
                </a:solidFill>
                <a:latin typeface="+mn-lt"/>
                <a:cs typeface="Trebuchet MS"/>
              </a:rPr>
              <a:t>GUI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Через</a:t>
            </a:r>
            <a:r>
              <a:rPr sz="1200" spc="8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-25" dirty="0">
                <a:solidFill>
                  <a:schemeClr val="tx1"/>
                </a:solidFill>
                <a:latin typeface="+mn-lt"/>
                <a:cs typeface="Trebuchet MS"/>
              </a:rPr>
              <a:t>CLI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L="354965" indent="-342265">
              <a:buClr>
                <a:srgbClr val="000000"/>
              </a:buClr>
              <a:buAutoNum type="arabicParenR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Используя</a:t>
            </a:r>
            <a:r>
              <a:rPr sz="1200" spc="22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45" dirty="0">
                <a:solidFill>
                  <a:schemeClr val="tx1"/>
                </a:solidFill>
                <a:latin typeface="+mn-lt"/>
                <a:cs typeface="Trebuchet MS"/>
              </a:rPr>
              <a:t>Sensors</a:t>
            </a:r>
            <a:endParaRPr sz="12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0B21D27-8067-5040-BBE2-574D2B9893F6}"/>
              </a:ext>
            </a:extLst>
          </p:cNvPr>
          <p:cNvSpPr txBox="1"/>
          <p:nvPr/>
        </p:nvSpPr>
        <p:spPr>
          <a:xfrm>
            <a:off x="383539" y="2108258"/>
            <a:ext cx="3731259" cy="300107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Какие</a:t>
            </a:r>
            <a:r>
              <a:rPr sz="1200" spc="1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задачи</a:t>
            </a:r>
            <a:r>
              <a:rPr sz="1200" spc="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110" dirty="0">
                <a:solidFill>
                  <a:schemeClr val="tx1"/>
                </a:solidFill>
                <a:latin typeface="+mn-lt"/>
                <a:cs typeface="Trebuchet MS"/>
              </a:rPr>
              <a:t>мы</a:t>
            </a:r>
            <a:r>
              <a:rPr sz="1200" spc="-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50" dirty="0">
                <a:solidFill>
                  <a:schemeClr val="tx1"/>
                </a:solidFill>
                <a:latin typeface="+mn-lt"/>
                <a:cs typeface="Trebuchet MS"/>
              </a:rPr>
              <a:t>можем</a:t>
            </a:r>
            <a:r>
              <a:rPr sz="1200" spc="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sz="1200" spc="60" dirty="0">
                <a:solidFill>
                  <a:schemeClr val="tx1"/>
                </a:solidFill>
                <a:latin typeface="+mn-lt"/>
                <a:cs typeface="Trebuchet MS"/>
              </a:rPr>
              <a:t>выполнять?</a:t>
            </a:r>
            <a:r>
              <a:rPr sz="1200" dirty="0">
                <a:solidFill>
                  <a:schemeClr val="tx1"/>
                </a:solidFill>
                <a:latin typeface="+mn-lt"/>
                <a:cs typeface="Trebuchet MS"/>
              </a:rPr>
              <a:t> (типы </a:t>
            </a:r>
            <a:r>
              <a:rPr sz="1200" spc="-10" dirty="0">
                <a:solidFill>
                  <a:schemeClr val="tx1"/>
                </a:solidFill>
                <a:latin typeface="+mn-lt"/>
                <a:cs typeface="Trebuchet MS"/>
              </a:rPr>
              <a:t>Operators) </a:t>
            </a:r>
            <a:br>
              <a:rPr lang="en-US" sz="1200" spc="-10" dirty="0">
                <a:solidFill>
                  <a:schemeClr val="tx1"/>
                </a:solidFill>
                <a:latin typeface="+mn-lt"/>
                <a:cs typeface="Trebuchet MS"/>
              </a:rPr>
            </a:br>
            <a:r>
              <a:rPr sz="1200" spc="-40" dirty="0">
                <a:solidFill>
                  <a:schemeClr val="tx1"/>
                </a:solidFill>
                <a:latin typeface="+mn-lt"/>
                <a:cs typeface="Trebuchet MS"/>
                <a:hlinkClick r:id="rId3"/>
              </a:rPr>
              <a:t>https://airflow.apache.org/docs/apache-airflow/stable/_api/airflow/operators/index.html</a:t>
            </a:r>
            <a:r>
              <a:rPr lang="en-US" sz="1200" spc="-4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4"/>
              </a:rPr>
              <a:t>airflow.operators.bash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5"/>
              </a:rPr>
              <a:t>airflow.operators.branch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6"/>
              </a:rPr>
              <a:t>airflow.operators.datetime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7"/>
              </a:rPr>
              <a:t>airflow.operators.email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8"/>
              </a:rPr>
              <a:t>airflow.operators.empty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9"/>
              </a:rPr>
              <a:t>airflow.operators.generic_transfer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0"/>
              </a:rPr>
              <a:t>airflow.operators.latest_only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1"/>
              </a:rPr>
              <a:t>airflow.operators.python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2"/>
              </a:rPr>
              <a:t>airflow.operators.smooth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3"/>
              </a:rPr>
              <a:t>airflow.operators.subdag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4"/>
              </a:rPr>
              <a:t>airflow.operators.trigger_dagrun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3176D9"/>
                </a:solidFill>
                <a:effectLst/>
                <a:latin typeface="+mn-lt"/>
                <a:hlinkClick r:id="rId15"/>
              </a:rPr>
              <a:t>airflow.operators.weekday</a:t>
            </a:r>
            <a:endParaRPr lang="en-US" sz="1100" b="0" i="0" u="none" strike="noStrike" dirty="0">
              <a:solidFill>
                <a:srgbClr val="707070"/>
              </a:solidFill>
              <a:effectLst/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0B035-89FB-704B-AFFC-952EF897CF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4800" y="433442"/>
            <a:ext cx="4968221" cy="47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60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AA707-769A-F34B-8B43-8D67D2B0F443}"/>
              </a:ext>
            </a:extLst>
          </p:cNvPr>
          <p:cNvSpPr txBox="1"/>
          <p:nvPr/>
        </p:nvSpPr>
        <p:spPr>
          <a:xfrm>
            <a:off x="481777" y="1173182"/>
            <a:ext cx="7715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AIRFLOW_HOME=~/airflow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AIRFLOW_VERSION=2.9.3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the version of Python you have installed.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PYTHON_VERSION="$(python -c 'import sys; print(f"{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sys.version_info.major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sys.version_info.minor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}")')"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CONSTRAINT_URL="https://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raw.githubusercontent.com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/apache/airflow/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constraints-${AIRFLOW_VERSION}/constraints-${PYTHON_VERSION}.txt"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"apache-airflow==${AIRFLOW_VERSION}" --constraint "${CONSTRAINT_URL}”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airflow standalone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https://airflow.apache.org/docs/apache-airflow/stable/start.html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157C5-914E-6D43-9BAB-1BAFD666671D}"/>
              </a:ext>
            </a:extLst>
          </p:cNvPr>
          <p:cNvSpPr txBox="1"/>
          <p:nvPr/>
        </p:nvSpPr>
        <p:spPr>
          <a:xfrm>
            <a:off x="2743200" y="537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108652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73E6F1AD-2643-8E41-816C-162BDC0C6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09550"/>
            <a:ext cx="2133600" cy="799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AA707-769A-F34B-8B43-8D67D2B0F443}"/>
              </a:ext>
            </a:extLst>
          </p:cNvPr>
          <p:cNvSpPr txBox="1"/>
          <p:nvPr/>
        </p:nvSpPr>
        <p:spPr>
          <a:xfrm>
            <a:off x="381000" y="1733550"/>
            <a:ext cx="8128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curl -LO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https://raw.githubusercontent.com/bitnami/containers/main/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bitnami/airflow/docker-compose.yml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https://hub.docker.com/r/bitnami/airflow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897E7-EC62-C848-9BF7-4669374E5FCF}"/>
              </a:ext>
            </a:extLst>
          </p:cNvPr>
          <p:cNvSpPr txBox="1"/>
          <p:nvPr/>
        </p:nvSpPr>
        <p:spPr>
          <a:xfrm>
            <a:off x="2743200" y="5371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39874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95CF6988-BEFE-5F4D-8976-4C03B79F8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444887"/>
              </p:ext>
            </p:extLst>
          </p:nvPr>
        </p:nvGraphicFramePr>
        <p:xfrm>
          <a:off x="846750" y="1649963"/>
          <a:ext cx="7239000" cy="15800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Запустить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AitFlow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локально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Посмотреть на примеры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DAG</a:t>
                      </a:r>
                      <a:r>
                        <a:rPr lang="ru-RU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ов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отключить их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Запустить конфигурацию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AirFlow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контейнере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29608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Запустить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AirFlow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облаке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Yandex Cloud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263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0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50000"/>
              </a:lnSpc>
              <a:buSzPts val="1300"/>
              <a:buAutoNum type="arabicPeriod"/>
            </a:pPr>
            <a:endParaRPr lang="en-US" sz="1300" dirty="0"/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Airflow </a:t>
            </a:r>
            <a:r>
              <a:rPr lang="en-US" sz="1400" dirty="0" err="1"/>
              <a:t>quickstart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https://airflow.apache.org/docs/apache-airflow/stable/start.html</a:t>
            </a:r>
            <a:endParaRPr lang="ru-RU" sz="1400" dirty="0"/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Знакомство с </a:t>
            </a:r>
            <a:r>
              <a:rPr lang="en-US" sz="1400" dirty="0"/>
              <a:t>Apache Airflow</a:t>
            </a:r>
            <a:r>
              <a:rPr lang="ru-RU" sz="1400" dirty="0"/>
              <a:t> </a:t>
            </a:r>
            <a:r>
              <a:rPr lang="en-US" sz="1400" dirty="0">
                <a:hlinkClick r:id="rId4"/>
              </a:rPr>
              <a:t>https://habr.com/ru/companies/alfa/articles/676926/</a:t>
            </a:r>
            <a:r>
              <a:rPr lang="ru-RU" sz="1400" dirty="0"/>
              <a:t> </a:t>
            </a:r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Apache Airflow: </a:t>
            </a:r>
            <a:r>
              <a:rPr lang="ru-RU" sz="1400" dirty="0"/>
              <a:t>преимущества и недостатки </a:t>
            </a:r>
            <a:r>
              <a:rPr lang="en-US" sz="1400" dirty="0">
                <a:hlinkClick r:id="rId5"/>
              </a:rPr>
              <a:t>https://habr.com/ru/articles/811807/</a:t>
            </a:r>
            <a:r>
              <a:rPr lang="ru-RU" sz="1400" dirty="0"/>
              <a:t> </a:t>
            </a:r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Yandex Managed Service for Apache Airflow </a:t>
            </a:r>
            <a:r>
              <a:rPr lang="en-US" sz="1400" dirty="0">
                <a:hlinkClick r:id="rId6"/>
              </a:rPr>
              <a:t>https://yandex.cloud/ru/docs/managed-airflow/</a:t>
            </a:r>
            <a:r>
              <a:rPr lang="en-US" sz="1400" dirty="0"/>
              <a:t> </a:t>
            </a:r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914400" lvl="1" indent="-311150" algn="l" rtl="0">
              <a:lnSpc>
                <a:spcPct val="150000"/>
              </a:lnSpc>
              <a:buSzPts val="1300"/>
              <a:buFont typeface="Arial" panose="020B0604020202020204" pitchFamily="34" charset="0"/>
              <a:buChar char="•"/>
            </a:pPr>
            <a:endParaRPr lang="ru-RU" sz="19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120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en-US" dirty="0"/>
            </a:br>
            <a:br>
              <a:rPr lang="en-US" sz="900" dirty="0"/>
            </a:br>
            <a:r>
              <a:rPr lang="en-US" sz="1800" dirty="0"/>
              <a:t>23</a:t>
            </a:r>
            <a:r>
              <a:rPr lang="ru-RU" sz="1800" dirty="0"/>
              <a:t>.</a:t>
            </a:r>
            <a:r>
              <a:rPr lang="en-US" sz="1800" dirty="0"/>
              <a:t>0</a:t>
            </a:r>
            <a:r>
              <a:rPr lang="ru-RU" sz="1800" dirty="0"/>
              <a:t>9 – </a:t>
            </a:r>
            <a:r>
              <a:rPr lang="ru-RU" sz="1800" dirty="0" err="1"/>
              <a:t>Нейронки</a:t>
            </a:r>
            <a:r>
              <a:rPr lang="ru-RU" sz="1800" dirty="0"/>
              <a:t>: </a:t>
            </a:r>
            <a:r>
              <a:rPr lang="en-US" sz="1800" dirty="0" err="1"/>
              <a:t>PyTorch</a:t>
            </a:r>
            <a:r>
              <a:rPr lang="en-US" sz="1800" dirty="0"/>
              <a:t>, TensorFlow, </a:t>
            </a:r>
            <a:r>
              <a:rPr lang="en-US" sz="1800" dirty="0" err="1"/>
              <a:t>HuggingFace</a:t>
            </a:r>
            <a:r>
              <a:rPr lang="en-US" sz="1800" dirty="0"/>
              <a:t> </a:t>
            </a:r>
            <a:r>
              <a:rPr lang="ru-RU" sz="1800" dirty="0"/>
              <a:t>и </a:t>
            </a:r>
            <a:r>
              <a:rPr lang="en-US" sz="1800" dirty="0"/>
              <a:t>LLM</a:t>
            </a:r>
            <a:endParaRPr lang="ru-RU"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43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5BB9E164-B69D-9940-834A-3C9CEED248AB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</a:t>
            </a:r>
            <a:br>
              <a:rPr lang="en-US" dirty="0"/>
            </a:br>
            <a:r>
              <a:rPr lang="en-US" sz="2400" b="1" dirty="0" err="1">
                <a:latin typeface="Roboto"/>
                <a:ea typeface="Roboto"/>
                <a:cs typeface="Roboto"/>
                <a:sym typeface="Roboto"/>
              </a:rPr>
              <a:t>AirFlow</a:t>
            </a:r>
            <a:endParaRPr sz="240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8FBBE438-6184-8A4F-90F6-F58109911B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77AC283E-91B9-B345-9D33-B29BA0BAF031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Python Advanced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Web. Django. </a:t>
            </a:r>
            <a:r>
              <a:rPr lang="en-US" sz="1400" spc="-10" dirty="0" err="1">
                <a:solidFill>
                  <a:schemeClr val="tx1"/>
                </a:solidFill>
                <a:latin typeface="Roboto"/>
                <a:cs typeface="Roboto"/>
              </a:rPr>
              <a:t>FastAPI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 err="1">
                <a:solidFill>
                  <a:schemeClr val="tx1"/>
                </a:solidFill>
                <a:latin typeface="Roboto"/>
                <a:cs typeface="Roboto"/>
              </a:rPr>
              <a:t>DataEngineering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Highload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73575" y="1047751"/>
            <a:ext cx="3159080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20" dirty="0" err="1">
                <a:solidFill>
                  <a:schemeClr val="tx1"/>
                </a:solidFill>
                <a:latin typeface="Roboto"/>
                <a:cs typeface="Roboto"/>
              </a:rPr>
              <a:t>DataEngineering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7CF1FE-957A-9D4D-88EA-6F04DA515F47}"/>
              </a:ext>
            </a:extLst>
          </p:cNvPr>
          <p:cNvSpPr/>
          <p:nvPr/>
        </p:nvSpPr>
        <p:spPr>
          <a:xfrm>
            <a:off x="2590800" y="16573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DE9C2A-C75A-424B-9C32-4C42AB362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8"/>
          <a:stretch/>
        </p:blipFill>
        <p:spPr>
          <a:xfrm>
            <a:off x="2740565" y="1606719"/>
            <a:ext cx="985256" cy="48226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3A7F82C-DC26-3441-A3B2-9F847F37DCC0}"/>
              </a:ext>
            </a:extLst>
          </p:cNvPr>
          <p:cNvSpPr/>
          <p:nvPr/>
        </p:nvSpPr>
        <p:spPr>
          <a:xfrm>
            <a:off x="2590800" y="2190750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F80175-500B-0745-AC1C-57AE234B1F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0" y="2186909"/>
            <a:ext cx="954150" cy="38484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111EED-9646-C942-AC8C-B290C62B252A}"/>
              </a:ext>
            </a:extLst>
          </p:cNvPr>
          <p:cNvSpPr/>
          <p:nvPr/>
        </p:nvSpPr>
        <p:spPr>
          <a:xfrm>
            <a:off x="2597363" y="2724151"/>
            <a:ext cx="3955836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BA28636-A2A2-CF4A-B027-9AE15B493B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1550" y="2759203"/>
            <a:ext cx="1295400" cy="31089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C2E6EB-5537-C441-978A-F955D65CA629}"/>
              </a:ext>
            </a:extLst>
          </p:cNvPr>
          <p:cNvSpPr/>
          <p:nvPr/>
        </p:nvSpPr>
        <p:spPr>
          <a:xfrm>
            <a:off x="2597363" y="3287255"/>
            <a:ext cx="3955836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A2B97B-E07C-8B4B-AC76-5ED6EDD6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65" y="3334299"/>
            <a:ext cx="939800" cy="27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EE7A51-808B-7846-8A46-D3D37A7889CF}"/>
              </a:ext>
            </a:extLst>
          </p:cNvPr>
          <p:cNvSpPr/>
          <p:nvPr/>
        </p:nvSpPr>
        <p:spPr>
          <a:xfrm>
            <a:off x="2597362" y="3813939"/>
            <a:ext cx="3955837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89D9D3-72EC-5D44-B12E-E4E47EA7F9F5}"/>
              </a:ext>
            </a:extLst>
          </p:cNvPr>
          <p:cNvSpPr/>
          <p:nvPr/>
        </p:nvSpPr>
        <p:spPr>
          <a:xfrm>
            <a:off x="2597362" y="4340623"/>
            <a:ext cx="3949273" cy="3810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9538"/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pic>
        <p:nvPicPr>
          <p:cNvPr id="1028" name="Picture 4" descr="Plugger AI vs. Huggingface: Simplifying AI Model Access and Scalability">
            <a:extLst>
              <a:ext uri="{FF2B5EF4-FFF2-40B4-BE49-F238E27FC236}">
                <a16:creationId xmlns:a16="http://schemas.microsoft.com/office/drawing/2014/main" id="{073121C2-02B0-ED42-85C8-C4E1BE95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34" y="3813939"/>
            <a:ext cx="143341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DB6B5D-321E-6F42-B1AE-2130BF1E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30" y="3803827"/>
            <a:ext cx="766822" cy="3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F1F9F0-CB34-9044-A342-8C08139101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52" y="3668255"/>
            <a:ext cx="1289048" cy="736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AA570-964A-304F-9938-62731D1A07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71" y="4324350"/>
            <a:ext cx="1122184" cy="40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82B87-B256-D842-95A2-4F0058160C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84" y="4388557"/>
            <a:ext cx="1079868" cy="323961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3D6C3F3-7051-AC4F-8AC1-17DD79319C3A}"/>
              </a:ext>
            </a:extLst>
          </p:cNvPr>
          <p:cNvCxnSpPr>
            <a:stCxn id="31" idx="2"/>
            <a:endCxn id="12" idx="1"/>
          </p:cNvCxnSpPr>
          <p:nvPr/>
        </p:nvCxnSpPr>
        <p:spPr>
          <a:xfrm rot="16200000" flipH="1">
            <a:off x="2162408" y="1419457"/>
            <a:ext cx="4190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514CCD4-184A-7041-B505-7CFED74F146E}"/>
              </a:ext>
            </a:extLst>
          </p:cNvPr>
          <p:cNvCxnSpPr>
            <a:cxnSpLocks/>
            <a:stCxn id="31" idx="2"/>
            <a:endCxn id="14" idx="1"/>
          </p:cNvCxnSpPr>
          <p:nvPr/>
        </p:nvCxnSpPr>
        <p:spPr>
          <a:xfrm rot="16200000" flipH="1">
            <a:off x="1895708" y="1686157"/>
            <a:ext cx="952499" cy="43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F55DB35-EABA-184E-A17E-63C5E13A34E9}"/>
              </a:ext>
            </a:extLst>
          </p:cNvPr>
          <p:cNvCxnSpPr>
            <a:cxnSpLocks/>
            <a:stCxn id="31" idx="2"/>
            <a:endCxn id="17" idx="1"/>
          </p:cNvCxnSpPr>
          <p:nvPr/>
        </p:nvCxnSpPr>
        <p:spPr>
          <a:xfrm rot="16200000" flipH="1">
            <a:off x="1632289" y="1949577"/>
            <a:ext cx="1485900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94D35CF-3789-1D43-AD6D-27419086DF0F}"/>
              </a:ext>
            </a:extLst>
          </p:cNvPr>
          <p:cNvCxnSpPr>
            <a:cxnSpLocks/>
            <a:stCxn id="31" idx="2"/>
            <a:endCxn id="19" idx="1"/>
          </p:cNvCxnSpPr>
          <p:nvPr/>
        </p:nvCxnSpPr>
        <p:spPr>
          <a:xfrm rot="16200000" flipH="1">
            <a:off x="1350737" y="2231129"/>
            <a:ext cx="2049004" cy="4442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FC9284D-C7B0-104C-B085-2FA31330BF8A}"/>
              </a:ext>
            </a:extLst>
          </p:cNvPr>
          <p:cNvCxnSpPr>
            <a:cxnSpLocks/>
            <a:stCxn id="31" idx="2"/>
            <a:endCxn id="1028" idx="1"/>
          </p:cNvCxnSpPr>
          <p:nvPr/>
        </p:nvCxnSpPr>
        <p:spPr>
          <a:xfrm rot="16200000" flipH="1">
            <a:off x="1090480" y="2491385"/>
            <a:ext cx="2575688" cy="450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D13A058-D9D9-D044-B871-F4E844C878C7}"/>
              </a:ext>
            </a:extLst>
          </p:cNvPr>
          <p:cNvCxnSpPr>
            <a:cxnSpLocks/>
            <a:stCxn id="31" idx="2"/>
            <a:endCxn id="21" idx="1"/>
          </p:cNvCxnSpPr>
          <p:nvPr/>
        </p:nvCxnSpPr>
        <p:spPr>
          <a:xfrm rot="16200000" flipH="1">
            <a:off x="824052" y="2757813"/>
            <a:ext cx="3102372" cy="4442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B629F6-ADBB-8046-AFAC-FD4997DB61CF}"/>
              </a:ext>
            </a:extLst>
          </p:cNvPr>
          <p:cNvSpPr txBox="1"/>
          <p:nvPr/>
        </p:nvSpPr>
        <p:spPr>
          <a:xfrm>
            <a:off x="1194217" y="167857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09.09 -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AFCAFB-8F71-D643-AC5C-6DC8CB386930}"/>
              </a:ext>
            </a:extLst>
          </p:cNvPr>
          <p:cNvSpPr txBox="1"/>
          <p:nvPr/>
        </p:nvSpPr>
        <p:spPr>
          <a:xfrm>
            <a:off x="1194216" y="220876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11.09 -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7C6CF5-9E7C-CA4C-845A-72771FEFE7D1}"/>
              </a:ext>
            </a:extLst>
          </p:cNvPr>
          <p:cNvSpPr txBox="1"/>
          <p:nvPr/>
        </p:nvSpPr>
        <p:spPr>
          <a:xfrm>
            <a:off x="1194215" y="274537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16.09 -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13AE55-2608-9F46-B805-5B47C10EE728}"/>
              </a:ext>
            </a:extLst>
          </p:cNvPr>
          <p:cNvSpPr txBox="1"/>
          <p:nvPr/>
        </p:nvSpPr>
        <p:spPr>
          <a:xfrm>
            <a:off x="1194215" y="329995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18.09 -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61C7FD-5495-A646-8789-50F96000F43C}"/>
              </a:ext>
            </a:extLst>
          </p:cNvPr>
          <p:cNvSpPr txBox="1"/>
          <p:nvPr/>
        </p:nvSpPr>
        <p:spPr>
          <a:xfrm>
            <a:off x="1189320" y="3828701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23.09 -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437416-B0C5-694B-9F9D-D63AE5C9EBCA}"/>
              </a:ext>
            </a:extLst>
          </p:cNvPr>
          <p:cNvSpPr txBox="1"/>
          <p:nvPr/>
        </p:nvSpPr>
        <p:spPr>
          <a:xfrm>
            <a:off x="1189319" y="4357445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25.09 -</a:t>
            </a:r>
          </a:p>
        </p:txBody>
      </p:sp>
    </p:spTree>
    <p:extLst>
      <p:ext uri="{BB962C8B-B14F-4D97-AF65-F5344CB8AC3E}">
        <p14:creationId xmlns:p14="http://schemas.microsoft.com/office/powerpoint/2010/main" val="157905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18528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Оркестрация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284940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AirFlow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DAGs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513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AirFlow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providers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Getting started with Airflow: how to master your workflow">
            <a:extLst>
              <a:ext uri="{FF2B5EF4-FFF2-40B4-BE49-F238E27FC236}">
                <a16:creationId xmlns:a16="http://schemas.microsoft.com/office/drawing/2014/main" id="{A13833BC-2BE9-6F44-B47A-387142975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0833"/>
          <a:stretch/>
        </p:blipFill>
        <p:spPr bwMode="auto">
          <a:xfrm>
            <a:off x="5791200" y="1265548"/>
            <a:ext cx="2590800" cy="34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7;p65">
            <a:extLst>
              <a:ext uri="{FF2B5EF4-FFF2-40B4-BE49-F238E27FC236}">
                <a16:creationId xmlns:a16="http://schemas.microsoft.com/office/drawing/2014/main" id="{90E2BDB8-3207-4D44-8E25-7148F988B431}"/>
              </a:ext>
            </a:extLst>
          </p:cNvPr>
          <p:cNvSpPr/>
          <p:nvPr/>
        </p:nvSpPr>
        <p:spPr>
          <a:xfrm>
            <a:off x="670422" y="417764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Разворачивание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05639"/>
              </p:ext>
            </p:extLst>
          </p:nvPr>
        </p:nvGraphicFramePr>
        <p:xfrm>
          <a:off x="846750" y="1649963"/>
          <a:ext cx="7239000" cy="19750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Понять, что такое оркестрация задач и зачем она нужна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Назвать основные средства оркестрации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Запустить </a:t>
                      </a:r>
                      <a:r>
                        <a:rPr lang="en-US" sz="13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AirFlow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локально, в контейнере и в облаке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2747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</a:t>
                      </a:r>
                      <a:r>
                        <a:rPr lang="en-US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DAG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67097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Написать простые </a:t>
                      </a: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скрипты для часто используемых задач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1356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95CF6988-BEFE-5F4D-8976-4C03B79F8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511141"/>
              </p:ext>
            </p:extLst>
          </p:nvPr>
        </p:nvGraphicFramePr>
        <p:xfrm>
          <a:off x="846750" y="1649963"/>
          <a:ext cx="7239000" cy="7900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Организовывать много взаимосвязанных задач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Автоматизировать рутинные процессы с контролем результата</a:t>
                      </a:r>
                      <a:endParaRPr sz="13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9819</TotalTime>
  <Words>1067</Words>
  <Application>Microsoft Macintosh PowerPoint</Application>
  <PresentationFormat>On-screen Show (16:9)</PresentationFormat>
  <Paragraphs>225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 New</vt:lpstr>
      <vt:lpstr>roboto</vt:lpstr>
      <vt:lpstr>roboto</vt:lpstr>
      <vt:lpstr>Office Theme</vt:lpstr>
      <vt:lpstr>Python AirFlow</vt:lpstr>
      <vt:lpstr>Проверить, идет ли запись</vt:lpstr>
      <vt:lpstr>Python AirFlow</vt:lpstr>
      <vt:lpstr>Правила вебинара</vt:lpstr>
      <vt:lpstr>Карта курса</vt:lpstr>
      <vt:lpstr>Карта курса</vt:lpstr>
      <vt:lpstr>Маршрут вебинара</vt:lpstr>
      <vt:lpstr>Цели вебинара</vt:lpstr>
      <vt:lpstr>Смысл</vt:lpstr>
      <vt:lpstr>Оркестрация задач</vt:lpstr>
      <vt:lpstr>Оркестрация - cron</vt:lpstr>
      <vt:lpstr>Оркестрация в 2024</vt:lpstr>
      <vt:lpstr>Luigi</vt:lpstr>
      <vt:lpstr>OOZIE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Практика</vt:lpstr>
      <vt:lpstr>Практика</vt:lpstr>
      <vt:lpstr>Вопросы?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 23.09 – Нейронки: PyTorch, TensorFlow, HuggingFace и LLM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105</cp:revision>
  <dcterms:created xsi:type="dcterms:W3CDTF">2023-10-10T14:19:39Z</dcterms:created>
  <dcterms:modified xsi:type="dcterms:W3CDTF">2024-09-17T10:01:01Z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